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71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61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53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8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97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0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3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25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9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03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09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4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88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24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2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F73A-3184-4369-8472-37F2EC83548A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3C838B-2CA9-4DA5-8977-629437F40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5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E%D1%86%D0%B5%D0%BD%D1%82" TargetMode="External"/><Relationship Id="rId2" Type="http://schemas.openxmlformats.org/officeDocument/2006/relationships/hyperlink" Target="https://ru.wikipedia.org/wiki/%D0%A0%D0%B5%D0%BD%D1%82%D0%B0_(%D1%8D%D0%BA%D0%BE%D0%BD%D0%BE%D0%BC%D0%B8%D0%BA%D0%B0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A%D1%80%D0%B5%D0%B4%D0%B8%D1%8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1%80%D0%BE%D0%B8%D0%B7%D0%B2%D0%BE%D0%B4%D0%B8%D1%82%D0%B5%D0%BB%D1%8C%D0%BD%D0%BE%D1%81%D1%82%D1%8C_%D1%82%D1%80%D1%83%D0%B4%D0%B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D%EA%EE%ED%EE%EC%E8%F7%E5%F1%EA%E8%E9_%F0%EE%F1%F2#cite_note-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0%D1%8B%D0%BD%D0%BE%D1%87%D0%BD%D0%B0%D1%8F_%D1%81%D1%82%D0%BE%D0%B8%D0%BC%D0%BE%D1%81%D1%82%D1%8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0%D0%BB%D0%BE%D0%B2%D0%BE%D0%B9_%D0%B2%D0%BD%D1%83%D1%82%D1%80%D0%B5%D0%BD%D0%BD%D0%B8%D0%B9_%D0%BF%D1%80%D0%BE%D0%B4%D1%83%D0%BA%D1%82" TargetMode="External"/><Relationship Id="rId2" Type="http://schemas.openxmlformats.org/officeDocument/2006/relationships/hyperlink" Target="https://ru.wikipedia.org/wiki/%D0%A1%D0%B8%D1%81%D1%82%D0%B5%D0%BC%D0%B0_%D0%BD%D0%B0%D1%86%D0%B8%D0%BE%D0%BD%D0%B0%D0%BB%D1%8C%D0%BD%D1%8B%D1%85_%D1%81%D1%87%D0%B5%D1%82%D0%BE%D0%B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Экономический рост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Основные макроэкономические показатели (показатели экономического роста)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Национальный доход складывается из: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заработной платы рабочих и служащих;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дополнительных выплат;</a:t>
            </a:r>
          </a:p>
          <a:p>
            <a:r>
              <a:rPr lang="ru-RU" sz="2400" b="1" dirty="0">
                <a:solidFill>
                  <a:srgbClr val="FF0000"/>
                </a:solidFill>
                <a:hlinkClick r:id="rId2" tooltip="Рента (экономика)"/>
              </a:rPr>
              <a:t>рентных доходов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собственности;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чистого </a:t>
            </a:r>
            <a:r>
              <a:rPr lang="ru-RU" sz="2400" b="1" dirty="0">
                <a:solidFill>
                  <a:srgbClr val="FF0000"/>
                </a:solidFill>
                <a:hlinkClick r:id="rId3" tooltip="Процент"/>
              </a:rPr>
              <a:t>процента</a:t>
            </a:r>
            <a:r>
              <a:rPr lang="ru-RU" sz="2400" b="1" dirty="0">
                <a:solidFill>
                  <a:srgbClr val="FF0000"/>
                </a:solidFill>
              </a:rPr>
              <a:t> по потребительским </a:t>
            </a:r>
            <a:r>
              <a:rPr lang="ru-RU" sz="2400" b="1" dirty="0">
                <a:solidFill>
                  <a:srgbClr val="FF0000"/>
                </a:solidFill>
                <a:hlinkClick r:id="rId4" tooltip="Кредит"/>
              </a:rPr>
              <a:t>кредитам</a:t>
            </a:r>
            <a:r>
              <a:rPr lang="ru-RU" sz="2400" b="1" dirty="0">
                <a:solidFill>
                  <a:srgbClr val="FF0000"/>
                </a:solidFill>
              </a:rPr>
              <a:t>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прибылей корпораций;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чистого дохода собственников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5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Факторы, обеспечивающие экономический рост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/>
              <a:t>количество и качество трудовых ресурсов</a:t>
            </a:r>
          </a:p>
          <a:p>
            <a:r>
              <a:rPr lang="ru-RU" sz="3200" b="1" dirty="0"/>
              <a:t>эффективность основного капитала</a:t>
            </a:r>
          </a:p>
          <a:p>
            <a:r>
              <a:rPr lang="ru-RU" sz="3200" b="1" dirty="0"/>
              <a:t>количество и качество природных ресурсов</a:t>
            </a:r>
          </a:p>
          <a:p>
            <a:r>
              <a:rPr lang="ru-RU" sz="3200" b="1" dirty="0"/>
              <a:t>эффективность управления</a:t>
            </a:r>
          </a:p>
          <a:p>
            <a:r>
              <a:rPr lang="ru-RU" sz="3200" b="1" dirty="0"/>
              <a:t>эффективность технологий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3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Пути экономического роста: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4229" y="1305342"/>
            <a:ext cx="96363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b="1" i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Экстенсивный</a:t>
            </a:r>
            <a:r>
              <a:rPr lang="ru-RU" sz="3200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фактор роста реализуется за счёт количественного увеличения ресурса (например, за счет роста численности работников). При этом средняя </a:t>
            </a:r>
            <a:r>
              <a:rPr lang="ru-RU" sz="3200" b="1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Производительность труда"/>
              </a:rPr>
              <a:t>производительность труда</a:t>
            </a:r>
            <a:r>
              <a:rPr lang="ru-RU" sz="3200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существенно не изменяется. к экстенсивным факторам роста относятся увеличение земли, затрат капитала и труда. </a:t>
            </a:r>
            <a:endParaRPr lang="ru-RU" sz="3200" b="1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Пути экономического роста: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34905"/>
            <a:ext cx="8915400" cy="4476317"/>
          </a:xfrm>
        </p:spPr>
        <p:txBody>
          <a:bodyPr>
            <a:normAutofit lnSpcReduction="10000"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Интенсивные</a:t>
            </a:r>
            <a:r>
              <a:rPr lang="ru-RU" sz="2800" b="1" dirty="0">
                <a:solidFill>
                  <a:srgbClr val="FF0000"/>
                </a:solidFill>
              </a:rPr>
              <a:t> факторы </a:t>
            </a:r>
            <a:r>
              <a:rPr lang="ru-RU" sz="2800" b="1" dirty="0"/>
              <a:t>экономического роста определяются совершенствованием и повышением качества систем управления, технологий, использованием инноваций, модернизацией производств и повышением качества человеческого капитала. Главным интенсивным фактором роста и развития современной экономики, как индустриальной, так и инновационной является высококачественный человеческий капитал</a:t>
            </a:r>
            <a:r>
              <a:rPr lang="ru-RU" sz="2800" b="1" baseline="30000" dirty="0">
                <a:hlinkClick r:id="rId2"/>
              </a:rPr>
              <a:t>[5]</a:t>
            </a:r>
            <a:r>
              <a:rPr lang="ru-RU" sz="28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8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ПЛАН ОТВЕТ (задание С8)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50498"/>
            <a:ext cx="8915400" cy="45607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1. экономический рост </a:t>
            </a:r>
          </a:p>
          <a:p>
            <a:r>
              <a:rPr lang="ru-RU" b="1" dirty="0" smtClean="0"/>
              <a:t>2. Измерители экономического роста</a:t>
            </a:r>
          </a:p>
          <a:p>
            <a:r>
              <a:rPr lang="ru-RU" dirty="0" smtClean="0"/>
              <a:t>А) ВВП;</a:t>
            </a:r>
          </a:p>
          <a:p>
            <a:r>
              <a:rPr lang="ru-RU" dirty="0" smtClean="0"/>
              <a:t>В) ВНП </a:t>
            </a:r>
          </a:p>
          <a:p>
            <a:r>
              <a:rPr lang="ru-RU" dirty="0" smtClean="0"/>
              <a:t>Б)ЧНП;</a:t>
            </a:r>
            <a:br>
              <a:rPr lang="ru-RU" dirty="0" smtClean="0"/>
            </a:br>
            <a:r>
              <a:rPr lang="ru-RU" dirty="0" smtClean="0"/>
              <a:t>Г) НД.</a:t>
            </a:r>
          </a:p>
          <a:p>
            <a:pPr marL="0" indent="0">
              <a:buNone/>
            </a:pPr>
            <a:r>
              <a:rPr lang="ru-RU" b="1" dirty="0" smtClean="0"/>
              <a:t>      3) </a:t>
            </a:r>
            <a:r>
              <a:rPr lang="ru-RU" b="1" dirty="0"/>
              <a:t>Пути экономического роста:</a:t>
            </a:r>
          </a:p>
          <a:p>
            <a:r>
              <a:rPr lang="ru-RU" dirty="0"/>
              <a:t>а) экстенсивный (расширение масштабов использования сырьевых ресурсов, рабочей силы и пр.);</a:t>
            </a:r>
          </a:p>
          <a:p>
            <a:r>
              <a:rPr lang="ru-RU" dirty="0"/>
              <a:t>б) интенсивный (качественное улучшение факторов производства, техники и технологии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4. Факторы экономического роста </a:t>
            </a:r>
            <a:endParaRPr lang="ru-RU" b="1" dirty="0"/>
          </a:p>
          <a:p>
            <a:r>
              <a:rPr lang="ru-RU" b="1" dirty="0" smtClean="0"/>
              <a:t>5. Признаки экономического роста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079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План ответа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Экономический рост — это увеличение объёма производства продукции в национальной </a:t>
            </a:r>
            <a:r>
              <a:rPr lang="ru-RU" sz="3200" b="1" dirty="0" smtClean="0">
                <a:solidFill>
                  <a:srgbClr val="FF0000"/>
                </a:solidFill>
              </a:rPr>
              <a:t>экономике (в экономике государства) </a:t>
            </a:r>
            <a:r>
              <a:rPr lang="ru-RU" sz="3200" b="1" dirty="0">
                <a:solidFill>
                  <a:srgbClr val="FF0000"/>
                </a:solidFill>
              </a:rPr>
              <a:t>за определённый период времени </a:t>
            </a:r>
            <a:r>
              <a:rPr lang="ru-RU" sz="3200" b="1" dirty="0" smtClean="0">
                <a:solidFill>
                  <a:srgbClr val="FF0000"/>
                </a:solidFill>
              </a:rPr>
              <a:t>( </a:t>
            </a:r>
            <a:r>
              <a:rPr lang="ru-RU" sz="3200" b="1" dirty="0">
                <a:solidFill>
                  <a:srgbClr val="FF0000"/>
                </a:solidFill>
              </a:rPr>
              <a:t>за год</a:t>
            </a:r>
            <a:r>
              <a:rPr lang="ru-RU" sz="3200" b="1" dirty="0" smtClean="0">
                <a:solidFill>
                  <a:srgbClr val="FF0000"/>
                </a:solidFill>
              </a:rPr>
              <a:t>).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количественное и качественное изменение результатов производства и его </a:t>
            </a:r>
            <a:r>
              <a:rPr lang="ru-RU" sz="3200" b="1" dirty="0" smtClean="0">
                <a:solidFill>
                  <a:schemeClr val="tx1"/>
                </a:solidFill>
              </a:rPr>
              <a:t>факторов.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Признаки экономического роста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Увеличение производства</a:t>
            </a:r>
          </a:p>
          <a:p>
            <a:r>
              <a:rPr lang="ru-RU" sz="2400" b="1" dirty="0" smtClean="0"/>
              <a:t>Увеличение доходов население</a:t>
            </a:r>
          </a:p>
          <a:p>
            <a:r>
              <a:rPr lang="ru-RU" sz="2400" b="1" dirty="0" smtClean="0"/>
              <a:t>Улучшение уровня доходов населения </a:t>
            </a:r>
          </a:p>
          <a:p>
            <a:r>
              <a:rPr lang="ru-RU" sz="2400" b="1" dirty="0" smtClean="0"/>
              <a:t>Улучшение здоровья и рождаемости, снижение смертности</a:t>
            </a:r>
          </a:p>
          <a:p>
            <a:r>
              <a:rPr lang="ru-RU" sz="2400" b="1" dirty="0" smtClean="0"/>
              <a:t>Внедрение новых технологий</a:t>
            </a:r>
          </a:p>
          <a:p>
            <a:r>
              <a:rPr lang="ru-RU" sz="2400" b="1" dirty="0" smtClean="0"/>
              <a:t>Улучшение качества продукции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3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Количественные показатели (измерители) экономического роста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ВВП </a:t>
            </a:r>
            <a:r>
              <a:rPr lang="ru-RU" sz="2800" b="1" dirty="0" smtClean="0"/>
              <a:t>  </a:t>
            </a:r>
            <a:r>
              <a:rPr lang="ru-RU" sz="2800" b="1" dirty="0" err="1"/>
              <a:t>Валово́й</a:t>
            </a:r>
            <a:r>
              <a:rPr lang="ru-RU" sz="2800" b="1" dirty="0"/>
              <a:t> </a:t>
            </a:r>
            <a:r>
              <a:rPr lang="ru-RU" sz="2800" b="1" dirty="0" err="1"/>
              <a:t>вну́тренний</a:t>
            </a:r>
            <a:r>
              <a:rPr lang="ru-RU" sz="2800" b="1" dirty="0"/>
              <a:t> </a:t>
            </a:r>
            <a:r>
              <a:rPr lang="ru-RU" sz="2800" b="1" dirty="0" err="1"/>
              <a:t>проду́кт</a:t>
            </a:r>
            <a:r>
              <a:rPr lang="ru-RU" sz="2800" b="1" dirty="0"/>
              <a:t> </a:t>
            </a:r>
            <a:r>
              <a:rPr lang="ru-RU" sz="2800" b="1" dirty="0" smtClean="0"/>
              <a:t>общепринятое </a:t>
            </a:r>
            <a:r>
              <a:rPr lang="ru-RU" sz="2800" b="1" dirty="0"/>
              <a:t>сокращение — </a:t>
            </a:r>
            <a:r>
              <a:rPr lang="ru-RU" sz="2800" b="1" dirty="0" smtClean="0"/>
              <a:t>ВВП)— </a:t>
            </a:r>
            <a:r>
              <a:rPr lang="ru-RU" sz="2800" b="1" dirty="0"/>
              <a:t>макроэкономический показатель, отражающий </a:t>
            </a:r>
            <a:r>
              <a:rPr lang="ru-RU" sz="2800" b="1" dirty="0">
                <a:hlinkClick r:id="rId2" tooltip="Рыночная стоимость"/>
              </a:rPr>
              <a:t>рыночную стоимость</a:t>
            </a:r>
            <a:r>
              <a:rPr lang="ru-RU" sz="2800" b="1" dirty="0"/>
              <a:t> всех конечных товаров и услуг </a:t>
            </a:r>
            <a:r>
              <a:rPr lang="ru-RU" sz="2800" b="1" dirty="0" smtClean="0"/>
              <a:t>произведённых </a:t>
            </a:r>
            <a:r>
              <a:rPr lang="ru-RU" sz="2800" b="1" dirty="0"/>
              <a:t>за год во всех отраслях экономики на территории </a:t>
            </a:r>
            <a:r>
              <a:rPr lang="ru-RU" sz="2800" b="1" dirty="0" smtClean="0"/>
              <a:t>государства </a:t>
            </a:r>
            <a:r>
              <a:rPr lang="ru-RU" sz="2800" b="1" dirty="0" smtClean="0">
                <a:solidFill>
                  <a:srgbClr val="FF0000"/>
                </a:solidFill>
              </a:rPr>
              <a:t>( то есть общая сумма денег заработанных государством)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2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</a:rPr>
              <a:t>Основные макроэкономические </a:t>
            </a:r>
            <a:r>
              <a:rPr lang="ru-RU" b="1" dirty="0" smtClean="0">
                <a:solidFill>
                  <a:srgbClr val="FF0000"/>
                </a:solidFill>
              </a:rPr>
              <a:t>показатели (показатели экономического роста)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ВНП – </a:t>
            </a:r>
            <a:r>
              <a:rPr lang="ru-RU" sz="2000" b="1" dirty="0"/>
              <a:t>Валовой национальный продукт  — один из основных макроэкономических показателей </a:t>
            </a:r>
            <a:r>
              <a:rPr lang="ru-RU" sz="2000" b="1" dirty="0">
                <a:hlinkClick r:id="rId2" tooltip="Система национальных счетов"/>
              </a:rPr>
              <a:t>системы национальных счетов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r>
              <a:rPr lang="ru-RU" sz="2000" b="1" dirty="0" smtClean="0"/>
              <a:t>В </a:t>
            </a:r>
            <a:r>
              <a:rPr lang="ru-RU" sz="2000" b="1" dirty="0"/>
              <a:t>отличие от </a:t>
            </a:r>
            <a:r>
              <a:rPr lang="ru-RU" sz="2000" b="1" dirty="0">
                <a:hlinkClick r:id="rId3" tooltip="Валовой внутренний продукт"/>
              </a:rPr>
              <a:t>Валового внутреннего продукта</a:t>
            </a:r>
            <a:r>
              <a:rPr lang="ru-RU" sz="2000" b="1" dirty="0"/>
              <a:t>, отражающего совокупную стоимость всех благ, созданных на территории страны, валовой национальный продукт отражает совокупную стоимость благ, </a:t>
            </a:r>
            <a:r>
              <a:rPr lang="ru-RU" sz="2000" b="1" dirty="0">
                <a:solidFill>
                  <a:srgbClr val="FF0000"/>
                </a:solidFill>
              </a:rPr>
              <a:t>созданных только её резидентами</a:t>
            </a:r>
            <a:r>
              <a:rPr lang="ru-RU" sz="2000" b="1" dirty="0"/>
              <a:t>, вне зависимости от их географического положения</a:t>
            </a:r>
            <a:r>
              <a:rPr lang="ru-RU" sz="2000" b="1" dirty="0" smtClean="0">
                <a:solidFill>
                  <a:srgbClr val="FF0000"/>
                </a:solidFill>
              </a:rPr>
              <a:t>.( то есть сумма денег заработанных на территории государства только резидентами,т.е. гражданами государства.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Основные макроэкономические показатели (показатели экономического роста)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Если ВНП превышает ВВП — значит, жители данной страны получают за границей больше, чем иностранцы зарабатывают в данной стране.</a:t>
            </a:r>
          </a:p>
          <a:p>
            <a:r>
              <a:rPr lang="ru-RU" sz="2800" b="1" dirty="0"/>
              <a:t>Если ВНП меньше ВВП — значит, иностранцы зарабатывают в данной стране больше, чем жители данной страны получают за границей.</a:t>
            </a:r>
          </a:p>
        </p:txBody>
      </p:sp>
    </p:spTree>
    <p:extLst>
      <p:ext uri="{BB962C8B-B14F-4D97-AF65-F5344CB8AC3E}">
        <p14:creationId xmlns:p14="http://schemas.microsoft.com/office/powerpoint/2010/main" val="17712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910" y="41309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Основные макроэкономические показатели (показатели экономического роста)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5674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Чистый национальный продукт (ЧНП) — </a:t>
            </a:r>
            <a:r>
              <a:rPr lang="ru-RU" sz="2400" b="1" dirty="0">
                <a:solidFill>
                  <a:schemeClr val="tx1"/>
                </a:solidFill>
              </a:rPr>
              <a:t>общий объём товаров и услуг, которые страна за </a:t>
            </a:r>
            <a:r>
              <a:rPr lang="ru-RU" sz="2400" b="1" dirty="0" smtClean="0">
                <a:solidFill>
                  <a:schemeClr val="tx1"/>
                </a:solidFill>
              </a:rPr>
              <a:t>год произвела </a:t>
            </a:r>
            <a:r>
              <a:rPr lang="ru-RU" sz="2400" b="1" dirty="0">
                <a:solidFill>
                  <a:schemeClr val="tx1"/>
                </a:solidFill>
              </a:rPr>
              <a:t>и потребила во всех секторах своего национального </a:t>
            </a:r>
            <a:r>
              <a:rPr lang="ru-RU" sz="2400" b="1" dirty="0" smtClean="0">
                <a:solidFill>
                  <a:schemeClr val="tx1"/>
                </a:solidFill>
              </a:rPr>
              <a:t>хозяйства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( тут учитывается только продукция исторически сложившихся только в этом государстве видов промышленности)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Например в России: древесина, </a:t>
            </a:r>
            <a:r>
              <a:rPr lang="ru-RU" sz="2400" b="1" dirty="0" err="1" smtClean="0">
                <a:solidFill>
                  <a:srgbClr val="FF0000"/>
                </a:solidFill>
              </a:rPr>
              <a:t>газ,нефть,пшеница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и.т.д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Основные макроэкономические показатели (показатели экономического роста)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Национальный доход </a:t>
            </a:r>
            <a:r>
              <a:rPr lang="ru-RU" sz="3200" b="1" dirty="0" smtClean="0"/>
              <a:t>— сумма ВВП (валового внутреннего продукта поделенная на количество населения в государстве .</a:t>
            </a:r>
          </a:p>
          <a:p>
            <a:r>
              <a:rPr lang="ru-RU" sz="3200" b="1" dirty="0" smtClean="0"/>
              <a:t>Разница между ВВП 2013 и ВВП 2014 г.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679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165</Words>
  <Application>Microsoft Office PowerPoint</Application>
  <PresentationFormat>Широкоэкранный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Экономический рост </vt:lpstr>
      <vt:lpstr>ПЛАН ОТВЕТ (задание С8) </vt:lpstr>
      <vt:lpstr>План ответа </vt:lpstr>
      <vt:lpstr>Признаки экономического роста </vt:lpstr>
      <vt:lpstr>Количественные показатели (измерители) экономического роста </vt:lpstr>
      <vt:lpstr> Основные макроэкономические показатели (показатели экономического роста) </vt:lpstr>
      <vt:lpstr>Основные макроэкономические показатели (показатели экономического роста) </vt:lpstr>
      <vt:lpstr>Основные макроэкономические показатели (показатели экономического роста)  </vt:lpstr>
      <vt:lpstr>Основные макроэкономические показатели (показатели экономического роста) </vt:lpstr>
      <vt:lpstr>Основные макроэкономические показатели (показатели экономического роста) </vt:lpstr>
      <vt:lpstr>Факторы, обеспечивающие экономический рост </vt:lpstr>
      <vt:lpstr>Пути экономического роста: </vt:lpstr>
      <vt:lpstr>Пути экономического роста: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рост</dc:title>
  <dc:creator>Иннокентий</dc:creator>
  <cp:lastModifiedBy>Иннокентий</cp:lastModifiedBy>
  <cp:revision>7</cp:revision>
  <dcterms:created xsi:type="dcterms:W3CDTF">2015-02-10T05:38:48Z</dcterms:created>
  <dcterms:modified xsi:type="dcterms:W3CDTF">2015-02-10T06:34:22Z</dcterms:modified>
</cp:coreProperties>
</file>