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57" r:id="rId4"/>
    <p:sldId id="260" r:id="rId5"/>
    <p:sldId id="258" r:id="rId6"/>
    <p:sldId id="261" r:id="rId7"/>
    <p:sldId id="262" r:id="rId8"/>
    <p:sldId id="263" r:id="rId9"/>
    <p:sldId id="264" r:id="rId10"/>
    <p:sldId id="265" r:id="rId11"/>
    <p:sldId id="267" r:id="rId12"/>
    <p:sldId id="266" r:id="rId13"/>
    <p:sldId id="268" r:id="rId1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2" autoAdjust="0"/>
    <p:restoredTop sz="94660"/>
  </p:normalViewPr>
  <p:slideViewPr>
    <p:cSldViewPr snapToGrid="0">
      <p:cViewPr varScale="1">
        <p:scale>
          <a:sx n="68" d="100"/>
          <a:sy n="68" d="100"/>
        </p:scale>
        <p:origin x="60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3F73A-3184-4369-8472-37F2EC83548A}" type="datetimeFigureOut">
              <a:rPr lang="ru-RU" smtClean="0"/>
              <a:t>10.02.2015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053C838B-2CA9-4DA5-8977-629437F409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07199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3F73A-3184-4369-8472-37F2EC83548A}" type="datetimeFigureOut">
              <a:rPr lang="ru-RU" smtClean="0"/>
              <a:t>10.02.2015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053C838B-2CA9-4DA5-8977-629437F409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76169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3F73A-3184-4369-8472-37F2EC83548A}" type="datetimeFigureOut">
              <a:rPr lang="ru-RU" smtClean="0"/>
              <a:t>10.02.2015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053C838B-2CA9-4DA5-8977-629437F40927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5153780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3F73A-3184-4369-8472-37F2EC83548A}" type="datetimeFigureOut">
              <a:rPr lang="ru-RU" smtClean="0"/>
              <a:t>10.02.2015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53C838B-2CA9-4DA5-8977-629437F409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418482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3F73A-3184-4369-8472-37F2EC83548A}" type="datetimeFigureOut">
              <a:rPr lang="ru-RU" smtClean="0"/>
              <a:t>10.02.2015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53C838B-2CA9-4DA5-8977-629437F40927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4697249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3F73A-3184-4369-8472-37F2EC83548A}" type="datetimeFigureOut">
              <a:rPr lang="ru-RU" smtClean="0"/>
              <a:t>10.02.2015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53C838B-2CA9-4DA5-8977-629437F409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960627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3F73A-3184-4369-8472-37F2EC83548A}" type="datetimeFigureOut">
              <a:rPr lang="ru-RU" smtClean="0"/>
              <a:t>10.02.2015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C838B-2CA9-4DA5-8977-629437F409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233455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3F73A-3184-4369-8472-37F2EC83548A}" type="datetimeFigureOut">
              <a:rPr lang="ru-RU" smtClean="0"/>
              <a:t>10.02.2015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C838B-2CA9-4DA5-8977-629437F409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52563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3F73A-3184-4369-8472-37F2EC83548A}" type="datetimeFigureOut">
              <a:rPr lang="ru-RU" smtClean="0"/>
              <a:t>10.02.2015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C838B-2CA9-4DA5-8977-629437F409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2096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3F73A-3184-4369-8472-37F2EC83548A}" type="datetimeFigureOut">
              <a:rPr lang="ru-RU" smtClean="0"/>
              <a:t>10.02.2015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053C838B-2CA9-4DA5-8977-629437F409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13945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3F73A-3184-4369-8472-37F2EC83548A}" type="datetimeFigureOut">
              <a:rPr lang="ru-RU" smtClean="0"/>
              <a:t>10.02.2015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053C838B-2CA9-4DA5-8977-629437F409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30343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3F73A-3184-4369-8472-37F2EC83548A}" type="datetimeFigureOut">
              <a:rPr lang="ru-RU" smtClean="0"/>
              <a:t>10.02.2015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053C838B-2CA9-4DA5-8977-629437F409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610940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3F73A-3184-4369-8472-37F2EC83548A}" type="datetimeFigureOut">
              <a:rPr lang="ru-RU" smtClean="0"/>
              <a:t>10.02.2015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C838B-2CA9-4DA5-8977-629437F409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24438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3F73A-3184-4369-8472-37F2EC83548A}" type="datetimeFigureOut">
              <a:rPr lang="ru-RU" smtClean="0"/>
              <a:t>10.02.2015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C838B-2CA9-4DA5-8977-629437F409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738831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3F73A-3184-4369-8472-37F2EC83548A}" type="datetimeFigureOut">
              <a:rPr lang="ru-RU" smtClean="0"/>
              <a:t>10.02.2015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C838B-2CA9-4DA5-8977-629437F409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72497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3F73A-3184-4369-8472-37F2EC83548A}" type="datetimeFigureOut">
              <a:rPr lang="ru-RU" smtClean="0"/>
              <a:t>10.02.2015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53C838B-2CA9-4DA5-8977-629437F409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14223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93F73A-3184-4369-8472-37F2EC83548A}" type="datetimeFigureOut">
              <a:rPr lang="ru-RU" smtClean="0"/>
              <a:t>10.02.2015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053C838B-2CA9-4DA5-8977-629437F409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38559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ru.wikipedia.org/wiki/%D0%9F%D1%80%D0%BE%D1%86%D0%B5%D0%BD%D1%82" TargetMode="External"/><Relationship Id="rId2" Type="http://schemas.openxmlformats.org/officeDocument/2006/relationships/hyperlink" Target="https://ru.wikipedia.org/wiki/%D0%A0%D0%B5%D0%BD%D1%82%D0%B0_(%D1%8D%D0%BA%D0%BE%D0%BD%D0%BE%D0%BC%D0%B8%D0%BA%D0%B0)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ru.wikipedia.org/wiki/%D0%9A%D1%80%D0%B5%D0%B4%D0%B8%D1%82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ru.wikipedia.org/wiki/%D0%9F%D1%80%D0%BE%D0%B8%D0%B7%D0%B2%D0%BE%D0%B4%D0%B8%D1%82%D0%B5%D0%BB%D1%8C%D0%BD%D0%BE%D1%81%D1%82%D1%8C_%D1%82%D1%80%D1%83%D0%B4%D0%B0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ru.wikipedia.org/wiki/%DD%EA%EE%ED%EE%EC%E8%F7%E5%F1%EA%E8%E9_%F0%EE%F1%F2#cite_note-5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ru.wikipedia.org/wiki/%D0%A0%D1%8B%D0%BD%D0%BE%D1%87%D0%BD%D0%B0%D1%8F_%D1%81%D1%82%D0%BE%D0%B8%D0%BC%D0%BE%D1%81%D1%82%D1%8C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ru.wikipedia.org/wiki/%D0%92%D0%B0%D0%BB%D0%BE%D0%B2%D0%BE%D0%B9_%D0%B2%D0%BD%D1%83%D1%82%D1%80%D0%B5%D0%BD%D0%BD%D0%B8%D0%B9_%D0%BF%D1%80%D0%BE%D0%B4%D1%83%D0%BA%D1%82" TargetMode="External"/><Relationship Id="rId2" Type="http://schemas.openxmlformats.org/officeDocument/2006/relationships/hyperlink" Target="https://ru.wikipedia.org/wiki/%D0%A1%D0%B8%D1%81%D1%82%D0%B5%D0%BC%D0%B0_%D0%BD%D0%B0%D1%86%D0%B8%D0%BE%D0%BD%D0%B0%D0%BB%D1%8C%D0%BD%D1%8B%D1%85_%D1%81%D1%87%D0%B5%D1%82%D0%BE%D0%B2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Экономический рост 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8099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FF0000"/>
                </a:solidFill>
              </a:rPr>
              <a:t>Основные макроэкономические показатели (показатели экономического роста)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sz="2400" b="1" dirty="0">
                <a:solidFill>
                  <a:schemeClr val="tx1"/>
                </a:solidFill>
              </a:rPr>
              <a:t>Национальный доход складывается из:</a:t>
            </a:r>
          </a:p>
          <a:p>
            <a:r>
              <a:rPr lang="ru-RU" sz="2400" b="1" dirty="0">
                <a:solidFill>
                  <a:srgbClr val="FF0000"/>
                </a:solidFill>
              </a:rPr>
              <a:t>заработной платы рабочих и служащих;</a:t>
            </a:r>
          </a:p>
          <a:p>
            <a:r>
              <a:rPr lang="ru-RU" sz="2400" b="1" dirty="0">
                <a:solidFill>
                  <a:srgbClr val="FF0000"/>
                </a:solidFill>
              </a:rPr>
              <a:t>дополнительных выплат;</a:t>
            </a:r>
          </a:p>
          <a:p>
            <a:r>
              <a:rPr lang="ru-RU" sz="2400" b="1" dirty="0">
                <a:solidFill>
                  <a:srgbClr val="FF0000"/>
                </a:solidFill>
                <a:hlinkClick r:id="rId2" tooltip="Рента (экономика)"/>
              </a:rPr>
              <a:t>рентных доходов</a:t>
            </a:r>
            <a:endParaRPr lang="ru-RU" sz="2400" b="1" dirty="0">
              <a:solidFill>
                <a:srgbClr val="FF0000"/>
              </a:solidFill>
            </a:endParaRPr>
          </a:p>
          <a:p>
            <a:r>
              <a:rPr lang="ru-RU" sz="2400" b="1" dirty="0">
                <a:solidFill>
                  <a:srgbClr val="FF0000"/>
                </a:solidFill>
              </a:rPr>
              <a:t>собственности;</a:t>
            </a:r>
          </a:p>
          <a:p>
            <a:r>
              <a:rPr lang="ru-RU" sz="2400" b="1" dirty="0">
                <a:solidFill>
                  <a:srgbClr val="FF0000"/>
                </a:solidFill>
              </a:rPr>
              <a:t>чистого </a:t>
            </a:r>
            <a:r>
              <a:rPr lang="ru-RU" sz="2400" b="1" dirty="0">
                <a:solidFill>
                  <a:srgbClr val="FF0000"/>
                </a:solidFill>
                <a:hlinkClick r:id="rId3" tooltip="Процент"/>
              </a:rPr>
              <a:t>процента</a:t>
            </a:r>
            <a:r>
              <a:rPr lang="ru-RU" sz="2400" b="1" dirty="0">
                <a:solidFill>
                  <a:srgbClr val="FF0000"/>
                </a:solidFill>
              </a:rPr>
              <a:t> по потребительским </a:t>
            </a:r>
            <a:r>
              <a:rPr lang="ru-RU" sz="2400" b="1" dirty="0">
                <a:solidFill>
                  <a:srgbClr val="FF0000"/>
                </a:solidFill>
                <a:hlinkClick r:id="rId4" tooltip="Кредит"/>
              </a:rPr>
              <a:t>кредитам</a:t>
            </a:r>
            <a:r>
              <a:rPr lang="ru-RU" sz="2400" b="1" dirty="0">
                <a:solidFill>
                  <a:srgbClr val="FF0000"/>
                </a:solidFill>
              </a:rPr>
              <a:t>;</a:t>
            </a:r>
          </a:p>
          <a:p>
            <a:r>
              <a:rPr lang="ru-RU" sz="2400" b="1" dirty="0">
                <a:solidFill>
                  <a:srgbClr val="FF0000"/>
                </a:solidFill>
              </a:rPr>
              <a:t>прибылей корпораций;</a:t>
            </a:r>
          </a:p>
          <a:p>
            <a:r>
              <a:rPr lang="ru-RU" sz="2400" b="1" dirty="0">
                <a:solidFill>
                  <a:srgbClr val="FF0000"/>
                </a:solidFill>
              </a:rPr>
              <a:t>чистого дохода собственников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34555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>
                <a:solidFill>
                  <a:srgbClr val="FF0000"/>
                </a:solidFill>
              </a:rPr>
              <a:t>Факторы, обеспечивающие экономический рост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sz="3200" b="1" dirty="0"/>
              <a:t>количество и качество трудовых ресурсов</a:t>
            </a:r>
          </a:p>
          <a:p>
            <a:r>
              <a:rPr lang="ru-RU" sz="3200" b="1" dirty="0"/>
              <a:t>эффективность основного капитала</a:t>
            </a:r>
          </a:p>
          <a:p>
            <a:r>
              <a:rPr lang="ru-RU" sz="3200" b="1" dirty="0"/>
              <a:t>количество и качество природных ресурсов</a:t>
            </a:r>
          </a:p>
          <a:p>
            <a:r>
              <a:rPr lang="ru-RU" sz="3200" b="1" dirty="0"/>
              <a:t>эффективность управления</a:t>
            </a:r>
          </a:p>
          <a:p>
            <a:r>
              <a:rPr lang="ru-RU" sz="3200" b="1" dirty="0"/>
              <a:t>эффективность технологий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69396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>
                <a:solidFill>
                  <a:srgbClr val="FF0000"/>
                </a:solidFill>
              </a:rPr>
              <a:t>Пути экономического роста:</a:t>
            </a:r>
            <a:r>
              <a:rPr lang="ru-RU" b="1" dirty="0"/>
              <a:t/>
            </a:r>
            <a:br>
              <a:rPr lang="ru-RU" b="1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1. 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294229" y="1305342"/>
            <a:ext cx="9636368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ru-RU" sz="3200" b="1" i="1" dirty="0" smtClean="0">
                <a:solidFill>
                  <a:srgbClr val="252525"/>
                </a:solidFill>
                <a:effectLst/>
                <a:latin typeface="Arial" panose="020B0604020202020204" pitchFamily="34" charset="0"/>
              </a:rPr>
              <a:t>Экстенсивный</a:t>
            </a:r>
            <a:r>
              <a:rPr lang="ru-RU" sz="3200" b="1" i="0" dirty="0" smtClean="0">
                <a:solidFill>
                  <a:srgbClr val="252525"/>
                </a:solidFill>
                <a:effectLst/>
                <a:latin typeface="Arial" panose="020B0604020202020204" pitchFamily="34" charset="0"/>
              </a:rPr>
              <a:t> фактор роста реализуется за счёт количественного увеличения ресурса (например, за счет роста численности работников). При этом средняя </a:t>
            </a:r>
            <a:r>
              <a:rPr lang="ru-RU" sz="3200" b="1" i="0" u="none" strike="noStrike" dirty="0" smtClean="0">
                <a:solidFill>
                  <a:srgbClr val="0B0080"/>
                </a:solidFill>
                <a:effectLst/>
                <a:latin typeface="Arial" panose="020B0604020202020204" pitchFamily="34" charset="0"/>
                <a:hlinkClick r:id="rId2" tooltip="Производительность труда"/>
              </a:rPr>
              <a:t>производительность труда</a:t>
            </a:r>
            <a:r>
              <a:rPr lang="ru-RU" sz="3200" b="1" i="0" dirty="0" smtClean="0">
                <a:solidFill>
                  <a:srgbClr val="252525"/>
                </a:solidFill>
                <a:effectLst/>
                <a:latin typeface="Arial" panose="020B0604020202020204" pitchFamily="34" charset="0"/>
              </a:rPr>
              <a:t> существенно не изменяется. к экстенсивным факторам роста относятся увеличение земли, затрат капитала и труда. </a:t>
            </a:r>
            <a:endParaRPr lang="ru-RU" sz="3200" b="1" i="0" dirty="0">
              <a:solidFill>
                <a:srgbClr val="252525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5124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>
                <a:solidFill>
                  <a:srgbClr val="FF0000"/>
                </a:solidFill>
              </a:rPr>
              <a:t>Пути экономического роста: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89212" y="1434905"/>
            <a:ext cx="8915400" cy="4476317"/>
          </a:xfrm>
        </p:spPr>
        <p:txBody>
          <a:bodyPr>
            <a:normAutofit lnSpcReduction="10000"/>
          </a:bodyPr>
          <a:lstStyle/>
          <a:p>
            <a:r>
              <a:rPr lang="ru-RU" sz="2800" b="1" i="1" dirty="0">
                <a:solidFill>
                  <a:srgbClr val="FF0000"/>
                </a:solidFill>
              </a:rPr>
              <a:t>Интенсивные</a:t>
            </a:r>
            <a:r>
              <a:rPr lang="ru-RU" sz="2800" b="1" dirty="0">
                <a:solidFill>
                  <a:srgbClr val="FF0000"/>
                </a:solidFill>
              </a:rPr>
              <a:t> факторы </a:t>
            </a:r>
            <a:r>
              <a:rPr lang="ru-RU" sz="2800" b="1" dirty="0"/>
              <a:t>экономического роста определяются совершенствованием и повышением качества систем управления, технологий, использованием инноваций, модернизацией производств и повышением качества человеческого капитала. Главным интенсивным фактором роста и развития современной экономики, как индустриальной, так и инновационной является высококачественный человеческий капитал</a:t>
            </a:r>
            <a:r>
              <a:rPr lang="ru-RU" sz="2800" b="1" baseline="30000" dirty="0">
                <a:hlinkClick r:id="rId2"/>
              </a:rPr>
              <a:t>[5]</a:t>
            </a:r>
            <a:r>
              <a:rPr lang="ru-RU" sz="2800" b="1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50825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ПЛАН ОТВЕТ (задание С8) 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89212" y="1350498"/>
            <a:ext cx="8915400" cy="4560724"/>
          </a:xfrm>
        </p:spPr>
        <p:txBody>
          <a:bodyPr>
            <a:normAutofit fontScale="92500" lnSpcReduction="10000"/>
          </a:bodyPr>
          <a:lstStyle/>
          <a:p>
            <a:r>
              <a:rPr lang="ru-RU" b="1" dirty="0" smtClean="0"/>
              <a:t>1. экономический рост </a:t>
            </a:r>
          </a:p>
          <a:p>
            <a:r>
              <a:rPr lang="ru-RU" b="1" dirty="0" smtClean="0"/>
              <a:t>2. Измерители экономического роста</a:t>
            </a:r>
          </a:p>
          <a:p>
            <a:r>
              <a:rPr lang="ru-RU" dirty="0" smtClean="0"/>
              <a:t>А) ВВП;</a:t>
            </a:r>
          </a:p>
          <a:p>
            <a:r>
              <a:rPr lang="ru-RU" dirty="0" smtClean="0"/>
              <a:t>В) ВНП </a:t>
            </a:r>
          </a:p>
          <a:p>
            <a:r>
              <a:rPr lang="ru-RU" dirty="0" smtClean="0"/>
              <a:t>Б)ЧНП;</a:t>
            </a:r>
            <a:br>
              <a:rPr lang="ru-RU" dirty="0" smtClean="0"/>
            </a:br>
            <a:r>
              <a:rPr lang="ru-RU" dirty="0" smtClean="0"/>
              <a:t>Г) НД.</a:t>
            </a:r>
          </a:p>
          <a:p>
            <a:pPr marL="0" indent="0">
              <a:buNone/>
            </a:pPr>
            <a:r>
              <a:rPr lang="ru-RU" b="1" dirty="0" smtClean="0"/>
              <a:t>      3) </a:t>
            </a:r>
            <a:r>
              <a:rPr lang="ru-RU" b="1" dirty="0"/>
              <a:t>Пути экономического роста:</a:t>
            </a:r>
          </a:p>
          <a:p>
            <a:r>
              <a:rPr lang="ru-RU" dirty="0"/>
              <a:t>а) экстенсивный (расширение масштабов использования сырьевых ресурсов, рабочей силы и пр.);</a:t>
            </a:r>
          </a:p>
          <a:p>
            <a:r>
              <a:rPr lang="ru-RU" dirty="0"/>
              <a:t>б) интенсивный (качественное улучшение факторов производства, техники и технологии</a:t>
            </a:r>
            <a:r>
              <a:rPr lang="ru-RU" dirty="0" smtClean="0"/>
              <a:t>).</a:t>
            </a:r>
          </a:p>
          <a:p>
            <a:r>
              <a:rPr lang="ru-RU" b="1" dirty="0" smtClean="0"/>
              <a:t>4. Факторы экономического роста </a:t>
            </a:r>
            <a:endParaRPr lang="ru-RU" b="1" dirty="0"/>
          </a:p>
          <a:p>
            <a:r>
              <a:rPr lang="ru-RU" b="1" dirty="0" smtClean="0"/>
              <a:t>5. Признаки экономического роста 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4007927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План ответа 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sz="3200" b="1" dirty="0">
                <a:solidFill>
                  <a:srgbClr val="FF0000"/>
                </a:solidFill>
              </a:rPr>
              <a:t>Экономический рост — это увеличение объёма производства продукции в национальной </a:t>
            </a:r>
            <a:r>
              <a:rPr lang="ru-RU" sz="3200" b="1" dirty="0" smtClean="0">
                <a:solidFill>
                  <a:srgbClr val="FF0000"/>
                </a:solidFill>
              </a:rPr>
              <a:t>экономике (в экономике государства) </a:t>
            </a:r>
            <a:r>
              <a:rPr lang="ru-RU" sz="3200" b="1" dirty="0">
                <a:solidFill>
                  <a:srgbClr val="FF0000"/>
                </a:solidFill>
              </a:rPr>
              <a:t>за определённый период времени </a:t>
            </a:r>
            <a:r>
              <a:rPr lang="ru-RU" sz="3200" b="1" dirty="0" smtClean="0">
                <a:solidFill>
                  <a:srgbClr val="FF0000"/>
                </a:solidFill>
              </a:rPr>
              <a:t>( </a:t>
            </a:r>
            <a:r>
              <a:rPr lang="ru-RU" sz="3200" b="1" dirty="0">
                <a:solidFill>
                  <a:srgbClr val="FF0000"/>
                </a:solidFill>
              </a:rPr>
              <a:t>за год</a:t>
            </a:r>
            <a:r>
              <a:rPr lang="ru-RU" sz="3200" b="1" dirty="0" smtClean="0">
                <a:solidFill>
                  <a:srgbClr val="FF0000"/>
                </a:solidFill>
              </a:rPr>
              <a:t>).</a:t>
            </a:r>
            <a:r>
              <a:rPr lang="ru-RU" sz="3200" b="1" dirty="0" smtClean="0">
                <a:solidFill>
                  <a:schemeClr val="tx1"/>
                </a:solidFill>
              </a:rPr>
              <a:t/>
            </a:r>
            <a:br>
              <a:rPr lang="ru-RU" sz="3200" b="1" dirty="0" smtClean="0">
                <a:solidFill>
                  <a:schemeClr val="tx1"/>
                </a:solidFill>
              </a:rPr>
            </a:br>
            <a:r>
              <a:rPr lang="ru-RU" sz="3200" b="1" dirty="0">
                <a:solidFill>
                  <a:schemeClr val="tx1"/>
                </a:solidFill>
              </a:rPr>
              <a:t>количественное и качественное изменение результатов производства и его </a:t>
            </a:r>
            <a:r>
              <a:rPr lang="ru-RU" sz="3200" b="1" dirty="0" smtClean="0">
                <a:solidFill>
                  <a:schemeClr val="tx1"/>
                </a:solidFill>
              </a:rPr>
              <a:t>факторов.</a:t>
            </a:r>
            <a:endParaRPr lang="ru-RU" sz="32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2393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Признаки экономического роста 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400" b="1" dirty="0" smtClean="0"/>
              <a:t>Увеличение производства</a:t>
            </a:r>
          </a:p>
          <a:p>
            <a:r>
              <a:rPr lang="ru-RU" sz="2400" b="1" dirty="0" smtClean="0"/>
              <a:t>Увеличение доходов население</a:t>
            </a:r>
          </a:p>
          <a:p>
            <a:r>
              <a:rPr lang="ru-RU" sz="2400" b="1" dirty="0" smtClean="0"/>
              <a:t>Улучшение уровня доходов населения </a:t>
            </a:r>
          </a:p>
          <a:p>
            <a:r>
              <a:rPr lang="ru-RU" sz="2400" b="1" dirty="0" smtClean="0"/>
              <a:t>Улучшение здоровья и рождаемости, снижение смертности</a:t>
            </a:r>
          </a:p>
          <a:p>
            <a:r>
              <a:rPr lang="ru-RU" sz="2400" b="1" dirty="0" smtClean="0"/>
              <a:t>Внедрение новых технологий</a:t>
            </a:r>
          </a:p>
          <a:p>
            <a:r>
              <a:rPr lang="ru-RU" sz="2400" b="1" dirty="0" smtClean="0"/>
              <a:t>Улучшение качества продукции</a:t>
            </a:r>
          </a:p>
          <a:p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73342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rgbClr val="FF0000"/>
                </a:solidFill>
              </a:rPr>
              <a:t>Количественные показатели (измерители) экономического роста 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800" b="1" dirty="0" smtClean="0">
                <a:solidFill>
                  <a:srgbClr val="FF0000"/>
                </a:solidFill>
              </a:rPr>
              <a:t>ВВП </a:t>
            </a:r>
            <a:r>
              <a:rPr lang="ru-RU" sz="2800" b="1" dirty="0" smtClean="0"/>
              <a:t>  </a:t>
            </a:r>
            <a:r>
              <a:rPr lang="ru-RU" sz="2800" b="1" dirty="0" err="1"/>
              <a:t>Валово́й</a:t>
            </a:r>
            <a:r>
              <a:rPr lang="ru-RU" sz="2800" b="1" dirty="0"/>
              <a:t> </a:t>
            </a:r>
            <a:r>
              <a:rPr lang="ru-RU" sz="2800" b="1" dirty="0" err="1"/>
              <a:t>вну́тренний</a:t>
            </a:r>
            <a:r>
              <a:rPr lang="ru-RU" sz="2800" b="1" dirty="0"/>
              <a:t> </a:t>
            </a:r>
            <a:r>
              <a:rPr lang="ru-RU" sz="2800" b="1" dirty="0" err="1"/>
              <a:t>проду́кт</a:t>
            </a:r>
            <a:r>
              <a:rPr lang="ru-RU" sz="2800" b="1" dirty="0"/>
              <a:t> </a:t>
            </a:r>
            <a:r>
              <a:rPr lang="ru-RU" sz="2800" b="1" dirty="0" smtClean="0"/>
              <a:t>общепринятое </a:t>
            </a:r>
            <a:r>
              <a:rPr lang="ru-RU" sz="2800" b="1" dirty="0"/>
              <a:t>сокращение — </a:t>
            </a:r>
            <a:r>
              <a:rPr lang="ru-RU" sz="2800" b="1" dirty="0" smtClean="0"/>
              <a:t>ВВП)— </a:t>
            </a:r>
            <a:r>
              <a:rPr lang="ru-RU" sz="2800" b="1" dirty="0"/>
              <a:t>макроэкономический показатель, отражающий </a:t>
            </a:r>
            <a:r>
              <a:rPr lang="ru-RU" sz="2800" b="1" dirty="0">
                <a:hlinkClick r:id="rId2" tooltip="Рыночная стоимость"/>
              </a:rPr>
              <a:t>рыночную стоимость</a:t>
            </a:r>
            <a:r>
              <a:rPr lang="ru-RU" sz="2800" b="1" dirty="0"/>
              <a:t> всех конечных товаров и услуг </a:t>
            </a:r>
            <a:r>
              <a:rPr lang="ru-RU" sz="2800" b="1" dirty="0" smtClean="0"/>
              <a:t>произведённых </a:t>
            </a:r>
            <a:r>
              <a:rPr lang="ru-RU" sz="2800" b="1" dirty="0"/>
              <a:t>за год во всех отраслях экономики на территории </a:t>
            </a:r>
            <a:r>
              <a:rPr lang="ru-RU" sz="2800" b="1" dirty="0" smtClean="0"/>
              <a:t>государства </a:t>
            </a:r>
            <a:r>
              <a:rPr lang="ru-RU" sz="2800" b="1" dirty="0" smtClean="0">
                <a:solidFill>
                  <a:srgbClr val="FF0000"/>
                </a:solidFill>
              </a:rPr>
              <a:t>( то есть общая сумма денег заработанных государством) </a:t>
            </a:r>
            <a:endParaRPr lang="ru-RU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5525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 </a:t>
            </a:r>
            <a:r>
              <a:rPr lang="ru-RU" b="1" dirty="0">
                <a:solidFill>
                  <a:srgbClr val="FF0000"/>
                </a:solidFill>
              </a:rPr>
              <a:t>Основные макроэкономические </a:t>
            </a:r>
            <a:r>
              <a:rPr lang="ru-RU" b="1" dirty="0" smtClean="0">
                <a:solidFill>
                  <a:srgbClr val="FF0000"/>
                </a:solidFill>
              </a:rPr>
              <a:t>показатели (показатели экономического роста) 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000" b="1" dirty="0" smtClean="0"/>
              <a:t>ВНП – </a:t>
            </a:r>
            <a:r>
              <a:rPr lang="ru-RU" sz="2000" b="1" dirty="0"/>
              <a:t>Валовой национальный продукт  — один из основных макроэкономических показателей </a:t>
            </a:r>
            <a:r>
              <a:rPr lang="ru-RU" sz="2000" b="1" dirty="0">
                <a:hlinkClick r:id="rId2" tooltip="Система национальных счетов"/>
              </a:rPr>
              <a:t>системы национальных счетов</a:t>
            </a:r>
            <a:r>
              <a:rPr lang="ru-RU" sz="2000" b="1" dirty="0"/>
              <a:t>. </a:t>
            </a:r>
            <a:endParaRPr lang="ru-RU" sz="2000" b="1" dirty="0" smtClean="0"/>
          </a:p>
          <a:p>
            <a:r>
              <a:rPr lang="ru-RU" sz="2000" b="1" dirty="0" smtClean="0"/>
              <a:t>В </a:t>
            </a:r>
            <a:r>
              <a:rPr lang="ru-RU" sz="2000" b="1" dirty="0"/>
              <a:t>отличие от </a:t>
            </a:r>
            <a:r>
              <a:rPr lang="ru-RU" sz="2000" b="1" dirty="0">
                <a:hlinkClick r:id="rId3" tooltip="Валовой внутренний продукт"/>
              </a:rPr>
              <a:t>Валового внутреннего продукта</a:t>
            </a:r>
            <a:r>
              <a:rPr lang="ru-RU" sz="2000" b="1" dirty="0"/>
              <a:t>, отражающего совокупную стоимость всех благ, созданных на территории страны, валовой национальный продукт отражает совокупную стоимость благ, </a:t>
            </a:r>
            <a:r>
              <a:rPr lang="ru-RU" sz="2000" b="1" dirty="0">
                <a:solidFill>
                  <a:srgbClr val="FF0000"/>
                </a:solidFill>
              </a:rPr>
              <a:t>созданных только её резидентами</a:t>
            </a:r>
            <a:r>
              <a:rPr lang="ru-RU" sz="2000" b="1" dirty="0"/>
              <a:t>, вне зависимости от их географического положения</a:t>
            </a:r>
            <a:r>
              <a:rPr lang="ru-RU" sz="2000" b="1" dirty="0" smtClean="0">
                <a:solidFill>
                  <a:srgbClr val="FF0000"/>
                </a:solidFill>
              </a:rPr>
              <a:t>.( то есть сумма денег заработанных на территории государства только резидентами,т.е. гражданами государства. </a:t>
            </a:r>
            <a:endParaRPr lang="ru-RU" sz="2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5681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>
                <a:solidFill>
                  <a:srgbClr val="FF0000"/>
                </a:solidFill>
              </a:rPr>
              <a:t>Основные макроэкономические показатели (показатели экономического роста)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800" b="1" dirty="0"/>
              <a:t>Если ВНП превышает ВВП — значит, жители данной страны получают за границей больше, чем иностранцы зарабатывают в данной стране.</a:t>
            </a:r>
          </a:p>
          <a:p>
            <a:r>
              <a:rPr lang="ru-RU" sz="2800" b="1" dirty="0"/>
              <a:t>Если ВНП меньше ВВП — значит, иностранцы зарабатывают в данной стране больше, чем жители данной страны получают за границей.</a:t>
            </a:r>
          </a:p>
        </p:txBody>
      </p:sp>
    </p:spTree>
    <p:extLst>
      <p:ext uri="{BB962C8B-B14F-4D97-AF65-F5344CB8AC3E}">
        <p14:creationId xmlns:p14="http://schemas.microsoft.com/office/powerpoint/2010/main" val="1771250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1910" y="413095"/>
            <a:ext cx="8911687" cy="1280890"/>
          </a:xfrm>
        </p:spPr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FF0000"/>
                </a:solidFill>
              </a:rPr>
              <a:t>Основные макроэкономические показатели (показатели экономического роста) </a:t>
            </a:r>
            <a:r>
              <a:rPr lang="ru-RU" b="1" dirty="0" smtClean="0">
                <a:solidFill>
                  <a:srgbClr val="FF0000"/>
                </a:solidFill>
              </a:rPr>
              <a:t/>
            </a:r>
            <a:br>
              <a:rPr lang="ru-RU" b="1" dirty="0" smtClean="0">
                <a:solidFill>
                  <a:srgbClr val="FF0000"/>
                </a:solidFill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4365674"/>
          </a:xfrm>
        </p:spPr>
        <p:txBody>
          <a:bodyPr/>
          <a:lstStyle/>
          <a:p>
            <a:r>
              <a:rPr lang="ru-RU" sz="2400" b="1" dirty="0">
                <a:solidFill>
                  <a:srgbClr val="FF0000"/>
                </a:solidFill>
              </a:rPr>
              <a:t>Чистый национальный продукт (ЧНП) — </a:t>
            </a:r>
            <a:r>
              <a:rPr lang="ru-RU" sz="2400" b="1" dirty="0">
                <a:solidFill>
                  <a:schemeClr val="tx1"/>
                </a:solidFill>
              </a:rPr>
              <a:t>общий объём товаров и услуг, которые страна за </a:t>
            </a:r>
            <a:r>
              <a:rPr lang="ru-RU" sz="2400" b="1" dirty="0" smtClean="0">
                <a:solidFill>
                  <a:schemeClr val="tx1"/>
                </a:solidFill>
              </a:rPr>
              <a:t>год произвела </a:t>
            </a:r>
            <a:r>
              <a:rPr lang="ru-RU" sz="2400" b="1" dirty="0">
                <a:solidFill>
                  <a:schemeClr val="tx1"/>
                </a:solidFill>
              </a:rPr>
              <a:t>и потребила во всех секторах своего национального </a:t>
            </a:r>
            <a:r>
              <a:rPr lang="ru-RU" sz="2400" b="1" dirty="0" smtClean="0">
                <a:solidFill>
                  <a:schemeClr val="tx1"/>
                </a:solidFill>
              </a:rPr>
              <a:t>хозяйства</a:t>
            </a:r>
            <a:r>
              <a:rPr lang="ru-RU" sz="2400" b="1" dirty="0">
                <a:solidFill>
                  <a:schemeClr val="tx1"/>
                </a:solidFill>
              </a:rPr>
              <a:t> </a:t>
            </a:r>
            <a:endParaRPr lang="ru-RU" sz="2400" b="1" dirty="0" smtClean="0">
              <a:solidFill>
                <a:schemeClr val="tx1"/>
              </a:solidFill>
            </a:endParaRPr>
          </a:p>
          <a:p>
            <a:r>
              <a:rPr lang="ru-RU" sz="2400" b="1" dirty="0" smtClean="0">
                <a:solidFill>
                  <a:srgbClr val="FF0000"/>
                </a:solidFill>
              </a:rPr>
              <a:t>( тут учитывается только продукция исторически сложившихся только в этом государстве видов промышленности) </a:t>
            </a:r>
          </a:p>
          <a:p>
            <a:r>
              <a:rPr lang="ru-RU" sz="2400" b="1" dirty="0" smtClean="0">
                <a:solidFill>
                  <a:srgbClr val="FF0000"/>
                </a:solidFill>
              </a:rPr>
              <a:t>Например в России: древесина, </a:t>
            </a:r>
            <a:r>
              <a:rPr lang="ru-RU" sz="2400" b="1" dirty="0" err="1" smtClean="0">
                <a:solidFill>
                  <a:srgbClr val="FF0000"/>
                </a:solidFill>
              </a:rPr>
              <a:t>газ,нефть,пшеница</a:t>
            </a:r>
            <a:r>
              <a:rPr lang="ru-RU" sz="2400" b="1" dirty="0" smtClean="0">
                <a:solidFill>
                  <a:srgbClr val="FF0000"/>
                </a:solidFill>
              </a:rPr>
              <a:t> </a:t>
            </a:r>
            <a:r>
              <a:rPr lang="ru-RU" sz="2400" b="1" dirty="0" err="1" smtClean="0">
                <a:solidFill>
                  <a:srgbClr val="FF0000"/>
                </a:solidFill>
              </a:rPr>
              <a:t>и.т.д</a:t>
            </a:r>
            <a:r>
              <a:rPr lang="ru-RU" sz="2400" b="1" dirty="0" smtClean="0">
                <a:solidFill>
                  <a:srgbClr val="FF0000"/>
                </a:solidFill>
              </a:rPr>
              <a:t>. </a:t>
            </a:r>
            <a:endParaRPr lang="ru-RU" sz="2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7965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FF0000"/>
                </a:solidFill>
              </a:rPr>
              <a:t>Основные макроэкономические показатели (показатели экономического роста)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200" b="1" dirty="0"/>
              <a:t>Национальный доход </a:t>
            </a:r>
            <a:r>
              <a:rPr lang="ru-RU" sz="3200" b="1" dirty="0" smtClean="0"/>
              <a:t>— сумма ВВП (валового внутреннего продукта поделенная на количество населения в государстве .</a:t>
            </a:r>
          </a:p>
          <a:p>
            <a:r>
              <a:rPr lang="ru-RU" sz="3200" b="1" dirty="0" smtClean="0"/>
              <a:t>Разница между ВВП 2013 и ВВП 2014 г. </a:t>
            </a:r>
            <a:endParaRPr lang="ru-RU" sz="3200" b="1" dirty="0"/>
          </a:p>
        </p:txBody>
      </p:sp>
    </p:spTree>
    <p:extLst>
      <p:ext uri="{BB962C8B-B14F-4D97-AF65-F5344CB8AC3E}">
        <p14:creationId xmlns:p14="http://schemas.microsoft.com/office/powerpoint/2010/main" val="3067946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55</TotalTime>
  <Words>165</Words>
  <Application>Microsoft Office PowerPoint</Application>
  <PresentationFormat>Широкоэкранный</PresentationFormat>
  <Paragraphs>56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7" baseType="lpstr">
      <vt:lpstr>Arial</vt:lpstr>
      <vt:lpstr>Century Gothic</vt:lpstr>
      <vt:lpstr>Wingdings 3</vt:lpstr>
      <vt:lpstr>Легкий дым</vt:lpstr>
      <vt:lpstr>Экономический рост </vt:lpstr>
      <vt:lpstr>ПЛАН ОТВЕТ (задание С8) </vt:lpstr>
      <vt:lpstr>План ответа </vt:lpstr>
      <vt:lpstr>Признаки экономического роста </vt:lpstr>
      <vt:lpstr>Количественные показатели (измерители) экономического роста </vt:lpstr>
      <vt:lpstr> Основные макроэкономические показатели (показатели экономического роста) </vt:lpstr>
      <vt:lpstr>Основные макроэкономические показатели (показатели экономического роста) </vt:lpstr>
      <vt:lpstr>Основные макроэкономические показатели (показатели экономического роста)  </vt:lpstr>
      <vt:lpstr>Основные макроэкономические показатели (показатели экономического роста) </vt:lpstr>
      <vt:lpstr>Основные макроэкономические показатели (показатели экономического роста) </vt:lpstr>
      <vt:lpstr>Факторы, обеспечивающие экономический рост </vt:lpstr>
      <vt:lpstr>Пути экономического роста: </vt:lpstr>
      <vt:lpstr>Пути экономического роста: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Экономический рост</dc:title>
  <dc:creator>Иннокентий</dc:creator>
  <cp:lastModifiedBy>Иннокентий</cp:lastModifiedBy>
  <cp:revision>7</cp:revision>
  <dcterms:created xsi:type="dcterms:W3CDTF">2015-02-10T05:38:48Z</dcterms:created>
  <dcterms:modified xsi:type="dcterms:W3CDTF">2015-02-10T06:34:22Z</dcterms:modified>
</cp:coreProperties>
</file>